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2"/>
  </p:notesMasterIdLst>
  <p:sldIdLst>
    <p:sldId id="395" r:id="rId3"/>
    <p:sldId id="399" r:id="rId4"/>
    <p:sldId id="273" r:id="rId5"/>
    <p:sldId id="406" r:id="rId6"/>
    <p:sldId id="409" r:id="rId7"/>
    <p:sldId id="405" r:id="rId8"/>
    <p:sldId id="400" r:id="rId9"/>
    <p:sldId id="410" r:id="rId10"/>
    <p:sldId id="411" r:id="rId11"/>
    <p:sldId id="401" r:id="rId12"/>
    <p:sldId id="408" r:id="rId13"/>
    <p:sldId id="402" r:id="rId14"/>
    <p:sldId id="415" r:id="rId15"/>
    <p:sldId id="414" r:id="rId16"/>
    <p:sldId id="416" r:id="rId17"/>
    <p:sldId id="417" r:id="rId18"/>
    <p:sldId id="403" r:id="rId19"/>
    <p:sldId id="412" r:id="rId20"/>
    <p:sldId id="413" r:id="rId21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mmaire" id="{A4B3CB7A-03FA-470D-A59F-40DC950A61A6}">
          <p14:sldIdLst>
            <p14:sldId id="395"/>
            <p14:sldId id="399"/>
          </p14:sldIdLst>
        </p14:section>
        <p14:section name="Introduction" id="{F8EE98D8-7BD6-4714-8C18-070B2256955E}">
          <p14:sldIdLst>
            <p14:sldId id="273"/>
            <p14:sldId id="406"/>
            <p14:sldId id="409"/>
            <p14:sldId id="405"/>
          </p14:sldIdLst>
        </p14:section>
        <p14:section name="Astronomie" id="{96A9CC7C-C929-4F14-B895-F78E69EE5E65}">
          <p14:sldIdLst>
            <p14:sldId id="400"/>
            <p14:sldId id="410"/>
            <p14:sldId id="411"/>
          </p14:sldIdLst>
        </p14:section>
        <p14:section name="Analyse" id="{745EECBD-20A3-4821-9205-1B18D72EF7B2}">
          <p14:sldIdLst>
            <p14:sldId id="401"/>
            <p14:sldId id="408"/>
          </p14:sldIdLst>
        </p14:section>
        <p14:section name="Implémentation" id="{10875A89-F6F7-4D02-A1A9-8D3AEFFD89C1}">
          <p14:sldIdLst>
            <p14:sldId id="402"/>
            <p14:sldId id="415"/>
            <p14:sldId id="414"/>
            <p14:sldId id="416"/>
            <p14:sldId id="417"/>
          </p14:sldIdLst>
        </p14:section>
        <p14:section name="Démonstration" id="{A52ECE30-712A-4A6A-ADF2-A6A1A92322AE}">
          <p14:sldIdLst>
            <p14:sldId id="403"/>
          </p14:sldIdLst>
        </p14:section>
        <p14:section name="Conclusion" id="{648A4856-12AE-43B8-A204-13EC145C56A0}">
          <p14:sldIdLst>
            <p14:sldId id="412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437" autoAdjust="0"/>
  </p:normalViewPr>
  <p:slideViewPr>
    <p:cSldViewPr snapToGrid="0" showGuides="1">
      <p:cViewPr>
        <p:scale>
          <a:sx n="100" d="100"/>
          <a:sy n="100" d="100"/>
        </p:scale>
        <p:origin x="702" y="-198"/>
      </p:cViewPr>
      <p:guideLst>
        <p:guide orient="horz" pos="3240"/>
        <p:guide pos="57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Bruno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262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Diogo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535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560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Dogo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743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Tino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165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Diogo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7817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Bruno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295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90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3406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Loïc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19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Tino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796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Tino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90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Bruno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35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Bruno</a:t>
            </a:r>
          </a:p>
          <a:p>
            <a:endParaRPr lang="fr-FR" dirty="0"/>
          </a:p>
          <a:p>
            <a:r>
              <a:rPr lang="fr-FR" dirty="0"/>
              <a:t>Filtre : Magnitude &lt; 6</a:t>
            </a:r>
          </a:p>
          <a:p>
            <a:endParaRPr lang="fr-FR" dirty="0"/>
          </a:p>
          <a:p>
            <a:r>
              <a:rPr lang="fr-FR" dirty="0"/>
              <a:t>Bayer et Flamsteed</a:t>
            </a:r>
          </a:p>
          <a:p>
            <a:endParaRPr lang="fr-FR" dirty="0"/>
          </a:p>
          <a:p>
            <a:r>
              <a:rPr lang="fr-FR" dirty="0"/>
              <a:t>Utilisation de JSON Object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635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050"/>
                            </p:stCondLst>
                            <p:childTnLst>
                              <p:par>
                                <p:cTn id="1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5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3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8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8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5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8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8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4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8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/>
      <p:bldP spid="1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5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3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8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5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8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3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5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5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55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3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8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300"/>
                            </p:stCondLst>
                            <p:childTnLst>
                              <p:par>
                                <p:cTn id="17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905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955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50"/>
                            </p:stCondLst>
                            <p:childTnLst>
                              <p:par>
                                <p:cTn id="1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8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2550"/>
                            </p:stCondLst>
                            <p:childTnLst>
                              <p:par>
                                <p:cTn id="1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305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/>
      <p:bldP spid="8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8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3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8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5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1" grpId="0" animBg="1"/>
      <p:bldP spid="21" grpId="1" animBg="1"/>
      <p:bldP spid="17" grpId="0" animBg="1"/>
      <p:bldP spid="17" grpId="1" animBg="1"/>
      <p:bldP spid="16" grpId="0" animBg="1"/>
      <p:bldP spid="16" grpId="1" animBg="1"/>
      <p:bldP spid="28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2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10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10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1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6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100"/>
                            </p:stCondLst>
                            <p:childTnLst>
                              <p:par>
                                <p:cTn id="6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1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6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1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60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7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3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250"/>
                            </p:stCondLst>
                            <p:childTnLst>
                              <p:par>
                                <p:cTn id="8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7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6" grpId="0" animBg="1"/>
      <p:bldP spid="8" grpId="0" animBg="1"/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8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23" grpId="0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 animBg="1"/>
      <p:bldP spid="72" grpId="2" animBg="1"/>
      <p:bldP spid="51" grpId="0" animBg="1"/>
      <p:bldP spid="52" grpId="0" animBg="1"/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12" grpId="0" animBg="1"/>
      <p:bldP spid="12" grpId="1" animBg="1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3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3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6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6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1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6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1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6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1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500"/>
                            </p:stCondLst>
                            <p:childTnLst>
                              <p:par>
                                <p:cTn id="2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05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1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2.19478E-6 L -0.14575 -0.546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1" y="-26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1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51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1000"/>
                  </p:stCondLst>
                  <p:iterate type="lt">
                    <p:tmAbs val="1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447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  <p:sldLayoutId id="2147483772" r:id="rId9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fif"/><Relationship Id="rId5" Type="http://schemas.openxmlformats.org/officeDocument/2006/relationships/image" Target="../media/image9.jfi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Starc</a:t>
            </a:r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altLang="ja-JP" dirty="0"/>
              <a:t>Costa Bruno, Frossard Loïc, Izzo Valentino et Lopes Da Silva Diogo</a:t>
            </a:r>
            <a:br>
              <a:rPr lang="fr-FR" altLang="ja-JP" dirty="0"/>
            </a:br>
            <a:br>
              <a:rPr lang="fr-FR" altLang="ja-JP" dirty="0"/>
            </a:br>
            <a:r>
              <a:rPr lang="fr-FR" altLang="ja-JP" dirty="0"/>
              <a:t>HE-Arc | 2021 - 2022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A70AF5B-77B9-4B79-90D3-3617186B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130" y="9179353"/>
            <a:ext cx="4294461" cy="9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2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HE-Arc | 2021 - 2022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Analyse</a:t>
            </a:r>
            <a:endParaRPr kumimoji="1" lang="ja-JP" altLang="en-US" dirty="0"/>
          </a:p>
        </p:txBody>
      </p:sp>
      <p:pic>
        <p:nvPicPr>
          <p:cNvPr id="6" name="Espace réservé pour une image  5" descr="Une image contenant extérieur, nuit, objet d’extérieur, étoile&#10;&#10;Description générée automatiquement">
            <a:extLst>
              <a:ext uri="{FF2B5EF4-FFF2-40B4-BE49-F238E27FC236}">
                <a16:creationId xmlns:a16="http://schemas.microsoft.com/office/drawing/2014/main" id="{B9A95468-7EBA-4F80-B698-18B4038A9C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5" b="218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762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69">
        <p:fade/>
      </p:transition>
    </mc:Choice>
    <mc:Fallback xmlns="">
      <p:transition spd="med" advTm="346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D07738-122D-441F-B3F4-097D46C121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HE-Arc | 2021 - 2022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76880B-F331-42E8-959B-13D1A60F8D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102B050-321B-456A-88A1-B22F999E57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0" y="4249985"/>
            <a:ext cx="6121400" cy="3420678"/>
          </a:xfrm>
        </p:spPr>
        <p:txBody>
          <a:bodyPr>
            <a:normAutofit/>
          </a:bodyPr>
          <a:lstStyle/>
          <a:p>
            <a:r>
              <a:rPr lang="fr-CH" sz="2800" dirty="0"/>
              <a:t>Activité principale</a:t>
            </a:r>
          </a:p>
          <a:p>
            <a:r>
              <a:rPr lang="fr-CH" sz="2800" dirty="0"/>
              <a:t>Menu</a:t>
            </a:r>
          </a:p>
          <a:p>
            <a:r>
              <a:rPr lang="fr-CH" sz="2800" dirty="0"/>
              <a:t>Activité pour les favoris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B14E1B-9AD8-4BA3-8986-5CE014CD4767}"/>
              </a:ext>
            </a:extLst>
          </p:cNvPr>
          <p:cNvSpPr txBox="1"/>
          <p:nvPr/>
        </p:nvSpPr>
        <p:spPr>
          <a:xfrm>
            <a:off x="578331" y="670560"/>
            <a:ext cx="47060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0" dirty="0">
                <a:solidFill>
                  <a:schemeClr val="bg1"/>
                </a:solidFill>
              </a:rPr>
              <a:t>Maquettes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4CBFA1-3C3B-4F87-8727-A9F7572DE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08" y="2612905"/>
            <a:ext cx="3895421" cy="67139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154C892-4CC0-49D6-9D75-197D5F2CF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08" y="2646928"/>
            <a:ext cx="3895421" cy="66459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AB059C1-E909-48DA-86D5-92AA9671E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09" y="2612904"/>
            <a:ext cx="3895420" cy="66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HE-Arc | 2021 - 2022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Implémentation</a:t>
            </a:r>
            <a:endParaRPr kumimoji="1" lang="ja-JP" altLang="en-US" dirty="0"/>
          </a:p>
        </p:txBody>
      </p:sp>
      <p:pic>
        <p:nvPicPr>
          <p:cNvPr id="9" name="Espace réservé pour une image  8" descr="Une image contenant objet d’extérieur, nuit, étoile, ciel nocturne&#10;&#10;Description générée automatiquement">
            <a:extLst>
              <a:ext uri="{FF2B5EF4-FFF2-40B4-BE49-F238E27FC236}">
                <a16:creationId xmlns:a16="http://schemas.microsoft.com/office/drawing/2014/main" id="{C628CD35-29CE-410F-8DB6-95B9473EA1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131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26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69">
        <p:fade/>
      </p:transition>
    </mc:Choice>
    <mc:Fallback xmlns="">
      <p:transition spd="med" advTm="3469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8287996" cy="2385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0"/>
            <a:ext cx="12172958" cy="2385744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72948" y="-1"/>
            <a:ext cx="6115047" cy="2385744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25" y="-1"/>
            <a:ext cx="17598969" cy="239577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2C7ADC-825A-4395-A6D2-E6959074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98" y="441738"/>
            <a:ext cx="14843927" cy="15502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fr-CH" sz="6000" dirty="0">
                <a:solidFill>
                  <a:srgbClr val="FFFFFF"/>
                </a:solidFill>
              </a:rPr>
              <a:t>Base de données</a:t>
            </a:r>
            <a:endParaRPr lang="fr-CH" sz="6000" kern="1200" dirty="0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9C3F18-AEBD-4CC9-970A-84AC56D4A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556480" y="9681652"/>
            <a:ext cx="668869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4AD89C-DF1E-4948-B597-5DD47B34A9CA}" type="slidenum">
              <a:rPr kumimoji="1" lang="en-US" altLang="ja-JP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13</a:t>
            </a:fld>
            <a:endParaRPr kumimoji="1" lang="en-US" altLang="ja-JP" sz="16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Espace réservé du texte 11">
            <a:extLst>
              <a:ext uri="{FF2B5EF4-FFF2-40B4-BE49-F238E27FC236}">
                <a16:creationId xmlns:a16="http://schemas.microsoft.com/office/drawing/2014/main" id="{4EF7C026-C081-4325-904C-F84CB5BDD8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7398" y="3476758"/>
            <a:ext cx="14586047" cy="5524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Source : Astronexus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Transformation CSV à JSON avec un script Python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Filtre des données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Contenu de la base de données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JSON à objet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759EFA-D49A-4574-955F-8F75EBCCED55}"/>
              </a:ext>
            </a:extLst>
          </p:cNvPr>
          <p:cNvGrpSpPr/>
          <p:nvPr/>
        </p:nvGrpSpPr>
        <p:grpSpPr>
          <a:xfrm>
            <a:off x="10739120" y="4922494"/>
            <a:ext cx="6778317" cy="2438400"/>
            <a:chOff x="10739120" y="4809480"/>
            <a:chExt cx="6778317" cy="2438400"/>
          </a:xfrm>
        </p:grpSpPr>
        <p:pic>
          <p:nvPicPr>
            <p:cNvPr id="1028" name="Picture 4" descr="Csv Icon - Download in Flat Style">
              <a:extLst>
                <a:ext uri="{FF2B5EF4-FFF2-40B4-BE49-F238E27FC236}">
                  <a16:creationId xmlns:a16="http://schemas.microsoft.com/office/drawing/2014/main" id="{95965E30-461F-4871-A5B5-D66417094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9120" y="4809480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lèche : droite 1">
              <a:extLst>
                <a:ext uri="{FF2B5EF4-FFF2-40B4-BE49-F238E27FC236}">
                  <a16:creationId xmlns:a16="http://schemas.microsoft.com/office/drawing/2014/main" id="{5B4CDD70-FEC9-4998-8BD1-E3FC967A099F}"/>
                </a:ext>
              </a:extLst>
            </p:cNvPr>
            <p:cNvSpPr/>
            <p:nvPr/>
          </p:nvSpPr>
          <p:spPr>
            <a:xfrm>
              <a:off x="13533120" y="5720080"/>
              <a:ext cx="1452880" cy="914400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fr-CH"/>
            </a:p>
          </p:txBody>
        </p:sp>
        <p:pic>
          <p:nvPicPr>
            <p:cNvPr id="1030" name="Picture 6" descr="Json file - Free interface icons">
              <a:extLst>
                <a:ext uri="{FF2B5EF4-FFF2-40B4-BE49-F238E27FC236}">
                  <a16:creationId xmlns:a16="http://schemas.microsoft.com/office/drawing/2014/main" id="{94D10562-A0AA-4C24-B6C5-AA71EC83B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1600" y="4940761"/>
              <a:ext cx="2175837" cy="2175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73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8287996" cy="2385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0"/>
            <a:ext cx="12172958" cy="2385744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72948" y="-1"/>
            <a:ext cx="6115047" cy="2385744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25" y="-1"/>
            <a:ext cx="17598969" cy="239577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2C7ADC-825A-4395-A6D2-E6959074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98" y="441738"/>
            <a:ext cx="14843927" cy="15502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fr-CH" sz="6000" dirty="0">
                <a:solidFill>
                  <a:srgbClr val="FFFFFF"/>
                </a:solidFill>
              </a:rPr>
              <a:t>Mathématiques</a:t>
            </a:r>
            <a:endParaRPr lang="fr-CH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9C3F18-AEBD-4CC9-970A-84AC56D4A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556480" y="9681652"/>
            <a:ext cx="668869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4AD89C-DF1E-4948-B597-5DD47B34A9CA}" type="slidenum">
              <a:rPr kumimoji="1" lang="en-US" altLang="ja-JP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14</a:t>
            </a:fld>
            <a:endParaRPr kumimoji="1" lang="en-US" altLang="ja-JP" sz="16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0" name="Espace réservé du texte 11">
            <a:extLst>
              <a:ext uri="{FF2B5EF4-FFF2-40B4-BE49-F238E27FC236}">
                <a16:creationId xmlns:a16="http://schemas.microsoft.com/office/drawing/2014/main" id="{EDB79551-28C1-4C58-8703-D538F653A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7398" y="3476758"/>
            <a:ext cx="14586047" cy="5524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Travail P1 «Mathématiques astronomiques» 2011-2012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 err="1">
                <a:solidFill>
                  <a:schemeClr val="tx1"/>
                </a:solidFill>
              </a:rPr>
              <a:t>Astronomy</a:t>
            </a:r>
            <a:r>
              <a:rPr lang="fr-CH" sz="3000" dirty="0">
                <a:solidFill>
                  <a:schemeClr val="tx1"/>
                </a:solidFill>
              </a:rPr>
              <a:t> on the </a:t>
            </a:r>
            <a:r>
              <a:rPr lang="fr-CH" sz="3000" dirty="0" err="1">
                <a:solidFill>
                  <a:schemeClr val="tx1"/>
                </a:solidFill>
              </a:rPr>
              <a:t>Personal</a:t>
            </a:r>
            <a:r>
              <a:rPr lang="fr-CH" sz="3000" dirty="0">
                <a:solidFill>
                  <a:schemeClr val="tx1"/>
                </a:solidFill>
              </a:rPr>
              <a:t> Computer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Latitude et longitude de l’utilisateur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Date et heure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Ascension droite et déclinaison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 err="1">
                <a:solidFill>
                  <a:schemeClr val="tx1"/>
                </a:solidFill>
              </a:rPr>
              <a:t>Azimuth</a:t>
            </a:r>
            <a:r>
              <a:rPr lang="fr-CH" sz="3000" dirty="0">
                <a:solidFill>
                  <a:schemeClr val="tx1"/>
                </a:solidFill>
              </a:rPr>
              <a:t> de l’étoile et de l’observateur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CH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6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8287996" cy="2385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0"/>
            <a:ext cx="12172958" cy="2385744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72948" y="-1"/>
            <a:ext cx="6115047" cy="2385744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25" y="-1"/>
            <a:ext cx="17598969" cy="239577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2C7ADC-825A-4395-A6D2-E6959074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98" y="441738"/>
            <a:ext cx="14843927" cy="15502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6000" dirty="0">
                <a:solidFill>
                  <a:srgbClr val="FFFFFF"/>
                </a:solidFill>
              </a:rPr>
              <a:t>Interfaces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9C3F18-AEBD-4CC9-970A-84AC56D4A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556480" y="9681652"/>
            <a:ext cx="668869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4AD89C-DF1E-4948-B597-5DD47B34A9CA}" type="slidenum">
              <a:rPr kumimoji="1" lang="en-US" altLang="ja-JP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15</a:t>
            </a:fld>
            <a:endParaRPr kumimoji="1" lang="en-US" altLang="ja-JP" sz="16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9246BBF-1236-46C8-B27A-CA19CB76D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8"/>
          <a:stretch/>
        </p:blipFill>
        <p:spPr>
          <a:xfrm>
            <a:off x="1592767" y="3060272"/>
            <a:ext cx="3313315" cy="662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9457A4B-7723-484C-B144-739B676AB7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8"/>
          <a:stretch/>
        </p:blipFill>
        <p:spPr>
          <a:xfrm>
            <a:off x="13116721" y="3060272"/>
            <a:ext cx="3285191" cy="662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2E41B95-B675-4F6B-8A3A-B369B3AF29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"/>
          <a:stretch/>
        </p:blipFill>
        <p:spPr>
          <a:xfrm>
            <a:off x="5438127" y="3060272"/>
            <a:ext cx="3301189" cy="6637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804B287-B566-41B8-90AF-DA6C3BF59E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9"/>
          <a:stretch/>
        </p:blipFill>
        <p:spPr>
          <a:xfrm>
            <a:off x="9271361" y="3060272"/>
            <a:ext cx="3313315" cy="662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4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8287996" cy="2385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0"/>
            <a:ext cx="12172958" cy="2385744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72948" y="-1"/>
            <a:ext cx="6115047" cy="2385744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25" y="-1"/>
            <a:ext cx="17598969" cy="239577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2C7ADC-825A-4395-A6D2-E6959074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98" y="441738"/>
            <a:ext cx="14843927" cy="15502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fr-CH" sz="6000" dirty="0">
                <a:solidFill>
                  <a:srgbClr val="FFFFFF"/>
                </a:solidFill>
              </a:rPr>
              <a:t>Mouvements</a:t>
            </a:r>
            <a:endParaRPr lang="fr-CH" sz="6000" kern="1200" dirty="0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9C3F18-AEBD-4CC9-970A-84AC56D4A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556480" y="9681652"/>
            <a:ext cx="668869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4AD89C-DF1E-4948-B597-5DD47B34A9CA}" type="slidenum">
              <a:rPr kumimoji="1" lang="en-US" altLang="ja-JP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16</a:t>
            </a:fld>
            <a:endParaRPr kumimoji="1" lang="en-US" altLang="ja-JP" sz="16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Espace réservé du texte 11">
            <a:extLst>
              <a:ext uri="{FF2B5EF4-FFF2-40B4-BE49-F238E27FC236}">
                <a16:creationId xmlns:a16="http://schemas.microsoft.com/office/drawing/2014/main" id="{DC575C3F-DE4F-4BE8-B94E-849653544F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7398" y="3476758"/>
            <a:ext cx="14586047" cy="5524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Déplacement avec le doigt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Accéléromètre</a:t>
            </a:r>
          </a:p>
        </p:txBody>
      </p:sp>
      <p:pic>
        <p:nvPicPr>
          <p:cNvPr id="2" name="Screen_Recording_20220126-183919_Starc">
            <a:hlinkClick r:id="" action="ppaction://media"/>
            <a:extLst>
              <a:ext uri="{FF2B5EF4-FFF2-40B4-BE49-F238E27FC236}">
                <a16:creationId xmlns:a16="http://schemas.microsoft.com/office/drawing/2014/main" id="{A996147B-99AB-421B-9632-9D5E11BF0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961"/>
          <a:stretch/>
        </p:blipFill>
        <p:spPr>
          <a:xfrm>
            <a:off x="12172948" y="3054699"/>
            <a:ext cx="3383705" cy="67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1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HE-Arc | 2021 - 2022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fr-CH" altLang="ja-JP" dirty="0"/>
              <a:t>Démonstration</a:t>
            </a:r>
            <a:endParaRPr kumimoji="1" lang="ja-JP" altLang="en-US" dirty="0"/>
          </a:p>
        </p:txBody>
      </p:sp>
      <p:pic>
        <p:nvPicPr>
          <p:cNvPr id="6" name="Espace réservé pour une image  5" descr="Une image contenant objet d’extérieur, étoile, nuit&#10;&#10;Description générée automatiquement">
            <a:extLst>
              <a:ext uri="{FF2B5EF4-FFF2-40B4-BE49-F238E27FC236}">
                <a16:creationId xmlns:a16="http://schemas.microsoft.com/office/drawing/2014/main" id="{E149A416-3764-44B0-9D79-36EB59D4F7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4" b="23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26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69">
        <p:fade/>
      </p:transition>
    </mc:Choice>
    <mc:Fallback xmlns="">
      <p:transition spd="med" advTm="3469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8287996" cy="2385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0"/>
            <a:ext cx="12172958" cy="2385744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72948" y="-1"/>
            <a:ext cx="6115047" cy="2385744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25" y="-1"/>
            <a:ext cx="17598969" cy="239577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2C7ADC-825A-4395-A6D2-E6959074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98" y="441738"/>
            <a:ext cx="14843927" cy="15502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3DBD220-2171-4D1A-84FA-00BFB3E22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7398" y="3476758"/>
            <a:ext cx="14586047" cy="5524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Zoom sur les étoiles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Dôme de la sphère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Suppression dans les favoris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Déplacement avec l’accéléromètre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CH" sz="30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9C3F18-AEBD-4CC9-970A-84AC56D4A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556480" y="9681652"/>
            <a:ext cx="668869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4AD89C-DF1E-4948-B597-5DD47B34A9CA}" type="slidenum">
              <a:rPr kumimoji="1" lang="en-US" altLang="ja-JP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18</a:t>
            </a:fld>
            <a:endParaRPr kumimoji="1" lang="en-US" altLang="ja-JP" sz="16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EE8ED6FC-DFE3-4249-8283-A501C5EFD7A2}"/>
              </a:ext>
            </a:extLst>
          </p:cNvPr>
          <p:cNvSpPr txBox="1">
            <a:spLocks/>
          </p:cNvSpPr>
          <p:nvPr/>
        </p:nvSpPr>
        <p:spPr>
          <a:xfrm>
            <a:off x="2057398" y="2949516"/>
            <a:ext cx="7007471" cy="1054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H" altLang="ja-JP" dirty="0"/>
              <a:t>Améliorations possibles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2A6556-F266-43A4-B4E1-8413FF14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0"/>
          <a:stretch/>
        </p:blipFill>
        <p:spPr bwMode="auto">
          <a:xfrm>
            <a:off x="12172948" y="3519488"/>
            <a:ext cx="2707020" cy="5652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2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284540" y="7216039"/>
            <a:ext cx="9718920" cy="2199510"/>
          </a:xfrm>
        </p:spPr>
        <p:txBody>
          <a:bodyPr>
            <a:normAutofit/>
          </a:bodyPr>
          <a:lstStyle/>
          <a:p>
            <a:pPr algn="ctr"/>
            <a:r>
              <a:rPr kumimoji="1" lang="fr-CH" altLang="ja-JP" dirty="0"/>
              <a:t>Merci de votre attention !</a:t>
            </a:r>
            <a:endParaRPr kumimoji="1" lang="ja-JP" altLang="en-US" dirty="0"/>
          </a:p>
        </p:txBody>
      </p:sp>
      <p:pic>
        <p:nvPicPr>
          <p:cNvPr id="22" name="Espace réservé pour une image  21" descr="Une image contenant extérieur, nature, ciel nocturne&#10;&#10;Description générée automatiquement">
            <a:extLst>
              <a:ext uri="{FF2B5EF4-FFF2-40B4-BE49-F238E27FC236}">
                <a16:creationId xmlns:a16="http://schemas.microsoft.com/office/drawing/2014/main" id="{F68287F6-F10E-44F3-9C91-1A00798E40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9" b="157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0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69">
        <p:fade/>
      </p:transition>
    </mc:Choice>
    <mc:Fallback xmlns="">
      <p:transition spd="med" advTm="346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CH" altLang="ja-JP" dirty="0"/>
              <a:t>Sommaire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altLang="ja-JP" dirty="0"/>
              <a:t>Introduction</a:t>
            </a:r>
            <a:endParaRPr kumimoji="1" lang="fr-CH" altLang="ja-JP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fr-CH" altLang="ja-JP" dirty="0"/>
              <a:t>Astronomie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/>
              <a:t>Analyse</a:t>
            </a:r>
            <a:endParaRPr kumimoji="1"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Implémentation</a:t>
            </a:r>
            <a:endParaRPr kumimoji="1"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Démonstration</a:t>
            </a:r>
            <a:endParaRPr kumimoji="1" lang="ja-JP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50533226-B6E7-417C-9F9C-BF47DA7DE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Contexte et inspiration</a:t>
            </a:r>
            <a:endParaRPr lang="fr-CH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6EDD97EB-A56E-4510-BF20-6E139D15C9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Définition du vocabulaire</a:t>
            </a:r>
            <a:endParaRPr lang="fr-CH" dirty="0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ED3A0DC2-2592-4D5C-9804-76667BF8F5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Maquettes et besoins</a:t>
            </a:r>
            <a:endParaRPr lang="fr-CH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0B5003C3-6DF6-47B4-AEAC-14C82C2305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Explication technique</a:t>
            </a:r>
            <a:endParaRPr lang="fr-CH" dirty="0"/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972E36F3-B04E-47BE-B18C-7319B83493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fr-FR" dirty="0"/>
              <a:t>Démonstration de l’application</a:t>
            </a:r>
            <a:endParaRPr lang="fr-CH" dirty="0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3F030532-E9E5-4210-971E-33FE282FB4F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Fin de la présentation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3605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17">
        <p:fade/>
      </p:transition>
    </mc:Choice>
    <mc:Fallback xmlns="">
      <p:transition spd="med" advTm="1121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HE-Arc | 2021 - 2022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pic>
        <p:nvPicPr>
          <p:cNvPr id="6" name="Espace réservé pour une image  5" descr="Une image contenant objet d’extérieur, étoile, nuit, ciel nocturne&#10;&#10;Description générée automatiquement">
            <a:extLst>
              <a:ext uri="{FF2B5EF4-FFF2-40B4-BE49-F238E27FC236}">
                <a16:creationId xmlns:a16="http://schemas.microsoft.com/office/drawing/2014/main" id="{7F04178E-1437-4E8A-A051-69435AA7AC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3" b="15903"/>
          <a:stretch>
            <a:fillRect/>
          </a:stretch>
        </p:blipFill>
        <p:spPr>
          <a:xfrm>
            <a:off x="0" y="0"/>
            <a:ext cx="18288000" cy="7015163"/>
          </a:xfrm>
        </p:spPr>
      </p:pic>
    </p:spTree>
    <p:extLst>
      <p:ext uri="{BB962C8B-B14F-4D97-AF65-F5344CB8AC3E}">
        <p14:creationId xmlns:p14="http://schemas.microsoft.com/office/powerpoint/2010/main" val="175284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69">
        <p:fade/>
      </p:transition>
    </mc:Choice>
    <mc:Fallback xmlns="">
      <p:transition spd="med" advTm="346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8287996" cy="2385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0"/>
            <a:ext cx="12172958" cy="2385744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72948" y="-1"/>
            <a:ext cx="6115047" cy="2385744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25" y="-1"/>
            <a:ext cx="17598969" cy="239577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2C7ADC-825A-4395-A6D2-E6959074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98" y="441738"/>
            <a:ext cx="14843927" cy="15502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Contexte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3DBD220-2171-4D1A-84FA-00BFB3E22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7398" y="3476758"/>
            <a:ext cx="14586047" cy="5524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Projet mobile réalisé en Kotlin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Persistance des données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Utilisation d’au moins deux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9C3F18-AEBD-4CC9-970A-84AC56D4A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556480" y="9681652"/>
            <a:ext cx="668869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4AD89C-DF1E-4948-B597-5DD47B34A9CA}" type="slidenum">
              <a:rPr kumimoji="1" lang="en-US" altLang="ja-JP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4</a:t>
            </a:fld>
            <a:endParaRPr kumimoji="1" lang="en-US" altLang="ja-JP" sz="16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7D7924-4C35-41B6-A7C2-53798603A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948" y="5035846"/>
            <a:ext cx="2406008" cy="2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0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8287996" cy="2385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0"/>
            <a:ext cx="12172958" cy="2385744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72948" y="-1"/>
            <a:ext cx="6115047" cy="2385744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25" y="-1"/>
            <a:ext cx="17598969" cy="239577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2C7ADC-825A-4395-A6D2-E6959074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98" y="441738"/>
            <a:ext cx="14843927" cy="15502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6000" dirty="0">
                <a:solidFill>
                  <a:srgbClr val="FFFFFF"/>
                </a:solidFill>
              </a:rPr>
              <a:t>Starc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3DBD220-2171-4D1A-84FA-00BFB3E22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7398" y="3476758"/>
            <a:ext cx="14586047" cy="5524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Visualisation des constellations et des étoiles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Affichage du nom des étoiles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Ajout de favoris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Déplacement avec l’utilisation de l’accéléromètre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CH" sz="3000" dirty="0">
                <a:solidFill>
                  <a:schemeClr val="tx1"/>
                </a:solidFill>
              </a:rPr>
              <a:t>Utilisation du GPS pour les calculs de position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9C3F18-AEBD-4CC9-970A-84AC56D4A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556480" y="9681652"/>
            <a:ext cx="668869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4AD89C-DF1E-4948-B597-5DD47B34A9CA}" type="slidenum">
              <a:rPr kumimoji="1" lang="en-US" altLang="ja-JP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5</a:t>
            </a:fld>
            <a:endParaRPr kumimoji="1" lang="en-US" altLang="ja-JP" sz="16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802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D07738-122D-441F-B3F4-097D46C121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HE-Arc | 2021 - 2022</a:t>
            </a:r>
            <a:endParaRPr kumimoji="1" lang="ja-JP" alt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76880B-F331-42E8-959B-13D1A60F8D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pic>
        <p:nvPicPr>
          <p:cNvPr id="12" name="Espace réservé pour une image  11" descr="Une image contenant texte, nature, ciel nocturne&#10;&#10;Description générée automatiquement">
            <a:extLst>
              <a:ext uri="{FF2B5EF4-FFF2-40B4-BE49-F238E27FC236}">
                <a16:creationId xmlns:a16="http://schemas.microsoft.com/office/drawing/2014/main" id="{AE5E9C39-2AAA-4987-8BB6-F2E3AAAFE9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" t="6361" r="1923" b="6361"/>
          <a:stretch/>
        </p:blipFill>
        <p:spPr>
          <a:xfrm>
            <a:off x="3139440" y="2550707"/>
            <a:ext cx="4968240" cy="5184000"/>
          </a:xfr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102B050-321B-456A-88A1-B22F999E57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0" y="3362003"/>
            <a:ext cx="6121400" cy="3420678"/>
          </a:xfrm>
        </p:spPr>
        <p:txBody>
          <a:bodyPr>
            <a:normAutofit/>
          </a:bodyPr>
          <a:lstStyle/>
          <a:p>
            <a:r>
              <a:rPr lang="fr-CH" sz="2800" dirty="0"/>
              <a:t>Application mobile et desktop</a:t>
            </a:r>
          </a:p>
          <a:p>
            <a:r>
              <a:rPr lang="fr-CH" sz="2800" dirty="0"/>
              <a:t>Affichage d’étoiles et constellations</a:t>
            </a:r>
          </a:p>
          <a:p>
            <a:r>
              <a:rPr lang="fr-CH" sz="2800" dirty="0"/>
              <a:t>Affichage des satellites</a:t>
            </a:r>
          </a:p>
          <a:p>
            <a:r>
              <a:rPr lang="fr-CH" sz="2800" dirty="0"/>
              <a:t>Gratuit et version premium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B14E1B-9AD8-4BA3-8986-5CE014CD4767}"/>
              </a:ext>
            </a:extLst>
          </p:cNvPr>
          <p:cNvSpPr txBox="1"/>
          <p:nvPr/>
        </p:nvSpPr>
        <p:spPr>
          <a:xfrm>
            <a:off x="578331" y="670560"/>
            <a:ext cx="46345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0" dirty="0">
                <a:solidFill>
                  <a:schemeClr val="bg1"/>
                </a:solidFill>
              </a:rPr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343247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HE-Arc | 2021 - 2022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Astronomie</a:t>
            </a:r>
            <a:endParaRPr kumimoji="1" lang="ja-JP" altLang="en-US" dirty="0"/>
          </a:p>
        </p:txBody>
      </p:sp>
      <p:pic>
        <p:nvPicPr>
          <p:cNvPr id="10" name="Espace réservé pour une image  9" descr="Une image contenant objet d’extérieur, étoile, nuit, ciel nocturne&#10;&#10;Description générée automatiquement">
            <a:extLst>
              <a:ext uri="{FF2B5EF4-FFF2-40B4-BE49-F238E27FC236}">
                <a16:creationId xmlns:a16="http://schemas.microsoft.com/office/drawing/2014/main" id="{B55F1078-8974-4DB8-8625-CB9E118972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0" b="26180"/>
          <a:stretch>
            <a:fillRect/>
          </a:stretch>
        </p:blipFill>
        <p:spPr>
          <a:xfrm>
            <a:off x="0" y="0"/>
            <a:ext cx="18288000" cy="7015163"/>
          </a:xfrm>
        </p:spPr>
      </p:pic>
    </p:spTree>
    <p:extLst>
      <p:ext uri="{BB962C8B-B14F-4D97-AF65-F5344CB8AC3E}">
        <p14:creationId xmlns:p14="http://schemas.microsoft.com/office/powerpoint/2010/main" val="25322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69">
        <p:fade/>
      </p:transition>
    </mc:Choice>
    <mc:Fallback xmlns="">
      <p:transition spd="med" advTm="346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8287996" cy="2385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0"/>
            <a:ext cx="12172958" cy="2385744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72948" y="-1"/>
            <a:ext cx="6115047" cy="2385744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25" y="-1"/>
            <a:ext cx="17598969" cy="239577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2C7ADC-825A-4395-A6D2-E6959074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98" y="441738"/>
            <a:ext cx="14843927" cy="15502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fr-CH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Définition - Magnitude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9C3F18-AEBD-4CC9-970A-84AC56D4A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556480" y="9681652"/>
            <a:ext cx="668869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4AD89C-DF1E-4948-B597-5DD47B34A9CA}" type="slidenum">
              <a:rPr kumimoji="1" lang="en-US" altLang="ja-JP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8</a:t>
            </a:fld>
            <a:endParaRPr kumimoji="1" lang="en-US" altLang="ja-JP" sz="16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3" name="Espace réservé pour une image  4" descr="Une image contenant orange, étoile, surface, sombre&#10;&#10;Description générée automatiquement">
            <a:extLst>
              <a:ext uri="{FF2B5EF4-FFF2-40B4-BE49-F238E27FC236}">
                <a16:creationId xmlns:a16="http://schemas.microsoft.com/office/drawing/2014/main" id="{C5E98000-75AB-4D72-8DB7-C69CD8A1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5100" y="3633899"/>
            <a:ext cx="2331583" cy="2331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Espace réservé du texte 69">
            <a:extLst>
              <a:ext uri="{FF2B5EF4-FFF2-40B4-BE49-F238E27FC236}">
                <a16:creationId xmlns:a16="http://schemas.microsoft.com/office/drawing/2014/main" id="{E8A376DA-8E6F-4D5A-8865-FC362803FC10}"/>
              </a:ext>
            </a:extLst>
          </p:cNvPr>
          <p:cNvSpPr txBox="1">
            <a:spLocks/>
          </p:cNvSpPr>
          <p:nvPr/>
        </p:nvSpPr>
        <p:spPr>
          <a:xfrm>
            <a:off x="12507546" y="4442002"/>
            <a:ext cx="4377104" cy="142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-12.7</a:t>
            </a:r>
            <a:endParaRPr lang="fr-CH" sz="2400" dirty="0"/>
          </a:p>
        </p:txBody>
      </p:sp>
      <p:sp>
        <p:nvSpPr>
          <p:cNvPr id="17" name="Espace réservé du texte 70">
            <a:extLst>
              <a:ext uri="{FF2B5EF4-FFF2-40B4-BE49-F238E27FC236}">
                <a16:creationId xmlns:a16="http://schemas.microsoft.com/office/drawing/2014/main" id="{2B3B0DEC-5FF6-4ED9-8F09-6E5BED9D6408}"/>
              </a:ext>
            </a:extLst>
          </p:cNvPr>
          <p:cNvSpPr txBox="1">
            <a:spLocks/>
          </p:cNvSpPr>
          <p:nvPr/>
        </p:nvSpPr>
        <p:spPr>
          <a:xfrm>
            <a:off x="12507546" y="3806252"/>
            <a:ext cx="4377104" cy="56275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/>
              <a:t>Pleine lune</a:t>
            </a:r>
            <a:endParaRPr lang="fr-CH" sz="3600" dirty="0"/>
          </a:p>
        </p:txBody>
      </p:sp>
      <p:pic>
        <p:nvPicPr>
          <p:cNvPr id="18" name="Espace réservé pour une image  8" descr="Une image contenant nuit, objet d’extérieur&#10;&#10;Description générée automatiquement">
            <a:extLst>
              <a:ext uri="{FF2B5EF4-FFF2-40B4-BE49-F238E27FC236}">
                <a16:creationId xmlns:a16="http://schemas.microsoft.com/office/drawing/2014/main" id="{9EE4ABE7-86A1-428E-B218-DF6066FB9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5100" y="6545785"/>
            <a:ext cx="2331583" cy="2331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Espace réservé du texte 72">
            <a:extLst>
              <a:ext uri="{FF2B5EF4-FFF2-40B4-BE49-F238E27FC236}">
                <a16:creationId xmlns:a16="http://schemas.microsoft.com/office/drawing/2014/main" id="{98BFE4B1-111B-4280-A8C1-03528E9E4ACA}"/>
              </a:ext>
            </a:extLst>
          </p:cNvPr>
          <p:cNvSpPr txBox="1">
            <a:spLocks/>
          </p:cNvSpPr>
          <p:nvPr/>
        </p:nvSpPr>
        <p:spPr>
          <a:xfrm>
            <a:off x="1403350" y="7353888"/>
            <a:ext cx="4377104" cy="142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/>
              <a:t>- 1.47</a:t>
            </a:r>
            <a:endParaRPr lang="fr-CH" sz="2800" dirty="0"/>
          </a:p>
        </p:txBody>
      </p:sp>
      <p:sp>
        <p:nvSpPr>
          <p:cNvPr id="20" name="Espace réservé du texte 73">
            <a:extLst>
              <a:ext uri="{FF2B5EF4-FFF2-40B4-BE49-F238E27FC236}">
                <a16:creationId xmlns:a16="http://schemas.microsoft.com/office/drawing/2014/main" id="{ED06B345-1D27-4C19-946D-6779DE47592C}"/>
              </a:ext>
            </a:extLst>
          </p:cNvPr>
          <p:cNvSpPr txBox="1">
            <a:spLocks/>
          </p:cNvSpPr>
          <p:nvPr/>
        </p:nvSpPr>
        <p:spPr>
          <a:xfrm>
            <a:off x="1403350" y="6694651"/>
            <a:ext cx="4377104" cy="586241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3600" dirty="0" err="1"/>
              <a:t>Sirus</a:t>
            </a:r>
            <a:r>
              <a:rPr lang="fr-FR" sz="3600" dirty="0"/>
              <a:t>, Grand chien</a:t>
            </a:r>
            <a:endParaRPr lang="fr-CH" sz="3600" dirty="0"/>
          </a:p>
        </p:txBody>
      </p:sp>
      <p:pic>
        <p:nvPicPr>
          <p:cNvPr id="21" name="Espace réservé pour une image  10" descr="Une image contenant objet d’extérieur, nature, étoile, ciel nocturne&#10;&#10;Description générée automatiquement">
            <a:extLst>
              <a:ext uri="{FF2B5EF4-FFF2-40B4-BE49-F238E27FC236}">
                <a16:creationId xmlns:a16="http://schemas.microsoft.com/office/drawing/2014/main" id="{49ED7ED1-F90C-430C-A912-425E1B0EE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 r="13027"/>
          <a:stretch>
            <a:fillRect/>
          </a:stretch>
        </p:blipFill>
        <p:spPr>
          <a:xfrm>
            <a:off x="9446987" y="6545785"/>
            <a:ext cx="2331583" cy="2331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Espace réservé du texte 75">
            <a:extLst>
              <a:ext uri="{FF2B5EF4-FFF2-40B4-BE49-F238E27FC236}">
                <a16:creationId xmlns:a16="http://schemas.microsoft.com/office/drawing/2014/main" id="{533D79CE-A186-4140-9E6E-340B531443F8}"/>
              </a:ext>
            </a:extLst>
          </p:cNvPr>
          <p:cNvSpPr txBox="1">
            <a:spLocks/>
          </p:cNvSpPr>
          <p:nvPr/>
        </p:nvSpPr>
        <p:spPr>
          <a:xfrm>
            <a:off x="12507546" y="7353888"/>
            <a:ext cx="4377104" cy="142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0.03</a:t>
            </a:r>
            <a:endParaRPr lang="fr-CH" sz="2400" dirty="0"/>
          </a:p>
        </p:txBody>
      </p:sp>
      <p:sp>
        <p:nvSpPr>
          <p:cNvPr id="23" name="Espace réservé du texte 76">
            <a:extLst>
              <a:ext uri="{FF2B5EF4-FFF2-40B4-BE49-F238E27FC236}">
                <a16:creationId xmlns:a16="http://schemas.microsoft.com/office/drawing/2014/main" id="{6B29A8C7-5237-4B22-9A9F-3DE4AB305665}"/>
              </a:ext>
            </a:extLst>
          </p:cNvPr>
          <p:cNvSpPr txBox="1">
            <a:spLocks/>
          </p:cNvSpPr>
          <p:nvPr/>
        </p:nvSpPr>
        <p:spPr>
          <a:xfrm>
            <a:off x="12507546" y="6694651"/>
            <a:ext cx="4377104" cy="586241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/>
              <a:t>Véga - Lyre</a:t>
            </a:r>
            <a:endParaRPr lang="fr-CH" sz="3600" dirty="0"/>
          </a:p>
        </p:txBody>
      </p:sp>
      <p:pic>
        <p:nvPicPr>
          <p:cNvPr id="24" name="Espace réservé pour une image  14" descr="Une image contenant cratère&#10;&#10;Description générée automatiquement">
            <a:extLst>
              <a:ext uri="{FF2B5EF4-FFF2-40B4-BE49-F238E27FC236}">
                <a16:creationId xmlns:a16="http://schemas.microsoft.com/office/drawing/2014/main" id="{78D9F1DC-B10E-45CB-B062-5F120EB02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>
            <a:fillRect/>
          </a:stretch>
        </p:blipFill>
        <p:spPr>
          <a:xfrm>
            <a:off x="9446987" y="3633899"/>
            <a:ext cx="2331583" cy="2331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space réservé du texte 65">
            <a:extLst>
              <a:ext uri="{FF2B5EF4-FFF2-40B4-BE49-F238E27FC236}">
                <a16:creationId xmlns:a16="http://schemas.microsoft.com/office/drawing/2014/main" id="{0A40C541-FA1C-4A0C-9641-8797641068F3}"/>
              </a:ext>
            </a:extLst>
          </p:cNvPr>
          <p:cNvSpPr txBox="1">
            <a:spLocks/>
          </p:cNvSpPr>
          <p:nvPr/>
        </p:nvSpPr>
        <p:spPr>
          <a:xfrm>
            <a:off x="6955448" y="2369438"/>
            <a:ext cx="4377104" cy="586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Magnitude</a:t>
            </a:r>
            <a:endParaRPr lang="fr-CH" dirty="0"/>
          </a:p>
        </p:txBody>
      </p:sp>
      <p:sp>
        <p:nvSpPr>
          <p:cNvPr id="26" name="Espace réservé du texte 69">
            <a:extLst>
              <a:ext uri="{FF2B5EF4-FFF2-40B4-BE49-F238E27FC236}">
                <a16:creationId xmlns:a16="http://schemas.microsoft.com/office/drawing/2014/main" id="{7C78BF56-F419-4B96-BE40-4FF9B2A53D6B}"/>
              </a:ext>
            </a:extLst>
          </p:cNvPr>
          <p:cNvSpPr txBox="1">
            <a:spLocks/>
          </p:cNvSpPr>
          <p:nvPr/>
        </p:nvSpPr>
        <p:spPr>
          <a:xfrm>
            <a:off x="1403350" y="4442002"/>
            <a:ext cx="4377104" cy="142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400" dirty="0"/>
              <a:t>-26.73</a:t>
            </a:r>
            <a:endParaRPr lang="fr-CH" sz="2400" dirty="0"/>
          </a:p>
        </p:txBody>
      </p:sp>
      <p:sp>
        <p:nvSpPr>
          <p:cNvPr id="27" name="Espace réservé du texte 70">
            <a:extLst>
              <a:ext uri="{FF2B5EF4-FFF2-40B4-BE49-F238E27FC236}">
                <a16:creationId xmlns:a16="http://schemas.microsoft.com/office/drawing/2014/main" id="{C05B4BBD-BCF1-462F-9256-906A1C7494CC}"/>
              </a:ext>
            </a:extLst>
          </p:cNvPr>
          <p:cNvSpPr txBox="1">
            <a:spLocks/>
          </p:cNvSpPr>
          <p:nvPr/>
        </p:nvSpPr>
        <p:spPr>
          <a:xfrm>
            <a:off x="1403350" y="3806252"/>
            <a:ext cx="4377104" cy="56275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3600" dirty="0"/>
              <a:t>Soleil</a:t>
            </a:r>
            <a:endParaRPr lang="fr-CH" sz="3600" dirty="0"/>
          </a:p>
        </p:txBody>
      </p:sp>
    </p:spTree>
    <p:extLst>
      <p:ext uri="{BB962C8B-B14F-4D97-AF65-F5344CB8AC3E}">
        <p14:creationId xmlns:p14="http://schemas.microsoft.com/office/powerpoint/2010/main" val="323305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6" grpId="0"/>
      <p:bldP spid="17" grpId="0"/>
      <p:bldP spid="19" grpId="0"/>
      <p:bldP spid="20" grpId="0"/>
      <p:bldP spid="22" grpId="0"/>
      <p:bldP spid="23" grpId="0"/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8287996" cy="2385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0"/>
            <a:ext cx="12172958" cy="2385744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72948" y="-1"/>
            <a:ext cx="6115047" cy="2385744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25" y="-1"/>
            <a:ext cx="17598969" cy="239577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2C7ADC-825A-4395-A6D2-E6959074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98" y="441738"/>
            <a:ext cx="14843927" cy="15502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fr-CH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Définition - </a:t>
            </a:r>
            <a:r>
              <a:rPr lang="fr-CH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Azimuth</a:t>
            </a:r>
            <a:endParaRPr lang="fr-CH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9C3F18-AEBD-4CC9-970A-84AC56D4A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556480" y="9681652"/>
            <a:ext cx="668869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4AD89C-DF1E-4948-B597-5DD47B34A9CA}" type="slidenum">
              <a:rPr kumimoji="1" lang="en-US" altLang="ja-JP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9</a:t>
            </a:fld>
            <a:endParaRPr kumimoji="1" lang="en-US" altLang="ja-JP" sz="16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3" name="Espace réservé pour une image  41">
            <a:extLst>
              <a:ext uri="{FF2B5EF4-FFF2-40B4-BE49-F238E27FC236}">
                <a16:creationId xmlns:a16="http://schemas.microsoft.com/office/drawing/2014/main" id="{36D9919C-E0D8-4F29-A043-CC39EEBAB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t="1006" r="-17" b="792"/>
          <a:stretch/>
        </p:blipFill>
        <p:spPr>
          <a:xfrm>
            <a:off x="6184451" y="3815553"/>
            <a:ext cx="5953328" cy="5627011"/>
          </a:xfrm>
          <a:prstGeom prst="rect">
            <a:avLst/>
          </a:prstGeom>
        </p:spPr>
      </p:pic>
      <p:sp>
        <p:nvSpPr>
          <p:cNvPr id="14" name="Espace réservé du texte 65">
            <a:extLst>
              <a:ext uri="{FF2B5EF4-FFF2-40B4-BE49-F238E27FC236}">
                <a16:creationId xmlns:a16="http://schemas.microsoft.com/office/drawing/2014/main" id="{6A9A502E-4A97-4BBC-B172-86C6EB112F0C}"/>
              </a:ext>
            </a:extLst>
          </p:cNvPr>
          <p:cNvSpPr txBox="1">
            <a:spLocks/>
          </p:cNvSpPr>
          <p:nvPr/>
        </p:nvSpPr>
        <p:spPr>
          <a:xfrm>
            <a:off x="6955448" y="2369438"/>
            <a:ext cx="4377104" cy="586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err="1"/>
              <a:t>Azimuth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38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4" grpId="0"/>
    </p:bldLst>
  </p:timing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5772</TotalTime>
  <Words>328</Words>
  <Application>Microsoft Office PowerPoint</Application>
  <PresentationFormat>Personnalisé</PresentationFormat>
  <Paragraphs>140</Paragraphs>
  <Slides>19</Slides>
  <Notes>14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游ゴシック</vt:lpstr>
      <vt:lpstr>Arial</vt:lpstr>
      <vt:lpstr>Coo Hew</vt:lpstr>
      <vt:lpstr>Gidole</vt:lpstr>
      <vt:lpstr>Wingdings</vt:lpstr>
      <vt:lpstr>Contents</vt:lpstr>
      <vt:lpstr>No Footer</vt:lpstr>
      <vt:lpstr>Starc</vt:lpstr>
      <vt:lpstr>Sommaire</vt:lpstr>
      <vt:lpstr>Introduction</vt:lpstr>
      <vt:lpstr>Contexte</vt:lpstr>
      <vt:lpstr>Starc</vt:lpstr>
      <vt:lpstr>Présentation PowerPoint</vt:lpstr>
      <vt:lpstr>Astronomie</vt:lpstr>
      <vt:lpstr>Définition - Magnitude</vt:lpstr>
      <vt:lpstr>Définition - Azimuth</vt:lpstr>
      <vt:lpstr>Analyse</vt:lpstr>
      <vt:lpstr>Présentation PowerPoint</vt:lpstr>
      <vt:lpstr>Implémentation</vt:lpstr>
      <vt:lpstr>Base de données</vt:lpstr>
      <vt:lpstr>Mathématiques</vt:lpstr>
      <vt:lpstr>Interfaces</vt:lpstr>
      <vt:lpstr>Mouvements</vt:lpstr>
      <vt:lpstr>Démonstration</vt:lpstr>
      <vt:lpstr>Conclusion</vt:lpstr>
      <vt:lpstr>Merci de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Izzo Valentino</cp:lastModifiedBy>
  <cp:revision>331</cp:revision>
  <dcterms:created xsi:type="dcterms:W3CDTF">2016-10-08T14:15:50Z</dcterms:created>
  <dcterms:modified xsi:type="dcterms:W3CDTF">2022-01-26T20:05:58Z</dcterms:modified>
</cp:coreProperties>
</file>